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D4AD82-E23F-4B7E-BF5E-9FE8652B66A5}">
  <a:tblStyle styleId="{53D4AD82-E23F-4B7E-BF5E-9FE8652B66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28e1eec1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28e1eec1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Selina talks about Visualization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286a7ed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286a7ed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286a7ed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286a7ed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25e8acd1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25e8acd1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25e8acd1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25e8acd1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25e8acd1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25e8acd1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Selina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34a899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34a899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28e1eec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28e1eec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Haig	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28e1ee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28e1ee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28e1eec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28e1eec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28e1eec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28e1eec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 Gav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28e1eec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28e1eec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Selina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rshkon/linkedin-job-postings" TargetMode="External"/><Relationship Id="rId4" Type="http://schemas.openxmlformats.org/officeDocument/2006/relationships/hyperlink" Target="https://enhancv.com/resume-skills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607 - </a:t>
            </a:r>
            <a:r>
              <a:rPr lang="en"/>
              <a:t>Project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Skills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618125" y="3496525"/>
            <a:ext cx="42402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Noori Selina, Haig Bedros,  Gavriel Steinmetz-Silber, Zainab Oketokoun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28560" l="4053" r="30030" t="28166"/>
          <a:stretch/>
        </p:blipFill>
        <p:spPr>
          <a:xfrm>
            <a:off x="0" y="2571750"/>
            <a:ext cx="39171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Part II Results 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1297500" y="1007975"/>
            <a:ext cx="70389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1A1D21"/>
                </a:highlight>
              </a:rPr>
              <a:t>The Part I results were not an </a:t>
            </a:r>
            <a:r>
              <a:rPr lang="en" sz="1200">
                <a:highlight>
                  <a:srgbClr val="1A1D21"/>
                </a:highlight>
              </a:rPr>
              <a:t>anomaly</a:t>
            </a:r>
            <a:endParaRPr sz="1200">
              <a:highlight>
                <a:srgbClr val="1A1D2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1A1D21"/>
                </a:highlight>
              </a:rPr>
              <a:t>This time, the top </a:t>
            </a:r>
            <a:r>
              <a:rPr i="1" lang="en" sz="1200">
                <a:highlight>
                  <a:srgbClr val="1A1D21"/>
                </a:highlight>
              </a:rPr>
              <a:t>two</a:t>
            </a:r>
            <a:r>
              <a:rPr lang="en" sz="1200">
                <a:highlight>
                  <a:srgbClr val="1A1D21"/>
                </a:highlight>
              </a:rPr>
              <a:t> skills were non-technical.</a:t>
            </a:r>
            <a:endParaRPr sz="1200">
              <a:highlight>
                <a:srgbClr val="1A1D21"/>
              </a:highlight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00" y="2273525"/>
            <a:ext cx="3296949" cy="24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738227"/>
            <a:ext cx="4017999" cy="18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Visual</a:t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00" y="1035700"/>
            <a:ext cx="7195448" cy="394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0" y="1596250"/>
            <a:ext cx="16356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Soft skills</a:t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4115"/>
            <a:ext cx="2923326" cy="179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600" y="3396849"/>
            <a:ext cx="3152274" cy="18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1050" y="3372975"/>
            <a:ext cx="3056173" cy="179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" name="Google Shape;226;p24"/>
          <p:cNvGraphicFramePr/>
          <p:nvPr/>
        </p:nvGraphicFramePr>
        <p:xfrm>
          <a:off x="1764475" y="14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{53D4AD82-E23F-4B7E-BF5E-9FE8652B66A5}</a:tableStyleId>
              </a:tblPr>
              <a:tblGrid>
                <a:gridCol w="2430750"/>
                <a:gridCol w="4130950"/>
              </a:tblGrid>
              <a:tr h="564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nderstanding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'awareness of the connection between the individual pieces of this information'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4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Communication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listening,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respect,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Empathy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Leadership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Conflict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management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agility,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adaptability, positivity, time management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Vision/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Visionary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Innovation, communication</a:t>
                      </a:r>
                      <a:endParaRPr sz="1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Presentation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Body language, storytelling, active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engagement, delivery</a:t>
                      </a:r>
                      <a:endParaRPr sz="11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1235550" y="1381975"/>
            <a:ext cx="70014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305"/>
              <a:t>Conclusion:</a:t>
            </a: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Top data science roles value soft skills; SQL, Excel, and Python also important.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Over 50% of skills mentioned &lt;20 times.</a:t>
            </a:r>
            <a:br>
              <a:rPr lang="en" sz="1305"/>
            </a:b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305"/>
              <a:t>Recommendations:</a:t>
            </a: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Need larger sample for better analysis.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Data science focuses on growth and collaboration.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Social psychology courses beneficial.</a:t>
            </a:r>
            <a:br>
              <a:rPr lang="en" sz="1305"/>
            </a:b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305"/>
              <a:t>Future Works:</a:t>
            </a: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305"/>
              <a:t>Examine skills by position level.</a:t>
            </a:r>
            <a:endParaRPr sz="1305"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1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042450" y="1373300"/>
            <a:ext cx="48846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Project Overview:</a:t>
            </a:r>
            <a:r>
              <a:rPr lang="en" sz="1400"/>
              <a:t> </a:t>
            </a:r>
            <a:r>
              <a:rPr lang="en" sz="1400"/>
              <a:t> Our project aims to utilize data to answer the question, "Which are the most valued data science skills?"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 will analyze Data Science job postings to determine which of the qualifications are common amongst the job postings.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Objectives: 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Identify the most frequently mentioned skills in Data Science job postings.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Utilize data to determine the most valued data science skills based on their frequency.</a:t>
            </a:r>
            <a:br>
              <a:rPr lang="en"/>
            </a:b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175" y="1542625"/>
            <a:ext cx="2409051" cy="240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 and Source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946750" y="1054950"/>
            <a:ext cx="416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200"/>
              <a:t>Primary Data Source:</a:t>
            </a:r>
            <a:r>
              <a:rPr lang="en" sz="5200"/>
              <a:t> </a:t>
            </a:r>
            <a:r>
              <a:rPr lang="en" sz="5200"/>
              <a:t>"LinkedIn Job Postings - 2023" dataset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200"/>
              <a:t>Consists of 15,000 job postings listed on LinkedIn over a two-day period and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5200"/>
              <a:t>job title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5200"/>
              <a:t>job description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5200"/>
              <a:t>salary details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5200"/>
              <a:t>Location</a:t>
            </a:r>
            <a:endParaRPr sz="52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5200"/>
              <a:t>work types. </a:t>
            </a:r>
            <a:endParaRPr sz="5200"/>
          </a:p>
          <a:p>
            <a:pPr indent="-311150" lvl="1" marL="914400" marR="381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i="1" lang="en" sz="5200">
                <a:highlight>
                  <a:srgbClr val="1A1D21"/>
                </a:highlight>
              </a:rPr>
              <a:t>[LinkedIn Job Postings - 2023 on Kaggle] </a:t>
            </a:r>
            <a:r>
              <a:rPr lang="en" sz="5200">
                <a:highlight>
                  <a:srgbClr val="1A1D21"/>
                </a:highlight>
              </a:rPr>
              <a:t>(</a:t>
            </a:r>
            <a:r>
              <a:rPr lang="en" sz="5200" u="sng">
                <a:solidFill>
                  <a:schemeClr val="accent5"/>
                </a:solidFill>
                <a:highlight>
                  <a:srgbClr val="1A1D2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https://www.kaggle.com/datasets/arshkon/linkedin-job-postings</a:t>
            </a:r>
            <a:r>
              <a:rPr lang="en" sz="5200">
                <a:highlight>
                  <a:srgbClr val="1A1D21"/>
                </a:highlight>
              </a:rPr>
              <a:t>)</a:t>
            </a:r>
            <a:br>
              <a:rPr lang="en" sz="5200">
                <a:highlight>
                  <a:srgbClr val="1A1D21"/>
                </a:highlight>
              </a:rPr>
            </a:br>
            <a:endParaRPr sz="5200">
              <a:highlight>
                <a:srgbClr val="1A1D21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200"/>
              <a:t>Secondary Data Source: </a:t>
            </a:r>
            <a:r>
              <a:rPr lang="en" sz="5200"/>
              <a:t> The secondary data source involves gathering a list of common skills from </a:t>
            </a:r>
            <a:r>
              <a:rPr lang="en" sz="5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https://enhancv.com/resume-skills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200"/>
              <a:t>The skills were all HTML list items</a:t>
            </a:r>
            <a:endParaRPr sz="52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200"/>
              <a:t>We wrote a function to create a skills column with matching terms</a:t>
            </a:r>
            <a:endParaRPr sz="5200"/>
          </a:p>
          <a:p>
            <a:pPr indent="0" lvl="0" marL="0" marR="381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>
              <a:highlight>
                <a:srgbClr val="1A1D21"/>
              </a:highlight>
            </a:endParaRPr>
          </a:p>
          <a:p>
            <a:pPr indent="0" lvl="0" marL="9144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highlight>
                <a:srgbClr val="1A1D2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4000"/>
            </a:br>
            <a:br>
              <a:rPr lang="en" sz="4000"/>
            </a:b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300" y="1307850"/>
            <a:ext cx="3048023" cy="1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6">
            <a:alphaModFix/>
          </a:blip>
          <a:srcRect b="-16556" l="0" r="28093" t="44192"/>
          <a:stretch/>
        </p:blipFill>
        <p:spPr>
          <a:xfrm>
            <a:off x="5472300" y="3009550"/>
            <a:ext cx="3048024" cy="206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418775" y="1183125"/>
            <a:ext cx="44136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CSV Cleanup: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Addressed dataset integrity issues.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Utilized Python's </a:t>
            </a:r>
            <a:r>
              <a:rPr b="1" lang="en" sz="1900"/>
              <a:t>pandas</a:t>
            </a:r>
            <a:r>
              <a:rPr lang="en" sz="1200"/>
              <a:t> and </a:t>
            </a:r>
            <a:r>
              <a:rPr b="1" lang="en" sz="1900"/>
              <a:t>Unicode</a:t>
            </a:r>
            <a:r>
              <a:rPr lang="en" sz="1200"/>
              <a:t> for data conversion.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Normalized data to reduce inconsistencies.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Established primary and foreign keys for relational integrity.</a:t>
            </a:r>
            <a:br>
              <a:rPr lang="en" sz="1200"/>
            </a:b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HTML Processing: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Used </a:t>
            </a:r>
            <a:r>
              <a:rPr b="1" lang="en" sz="1900"/>
              <a:t>grep() </a:t>
            </a:r>
            <a:r>
              <a:rPr lang="en" sz="1200"/>
              <a:t>to specifically extract data science roles.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Optimized the dataset by removing unnecessary columns.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Used </a:t>
            </a:r>
            <a:r>
              <a:rPr b="1" lang="en" sz="1900"/>
              <a:t>rvest</a:t>
            </a:r>
            <a:r>
              <a:rPr lang="en" sz="1200"/>
              <a:t> and created a function to create a skills column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50" y="920275"/>
            <a:ext cx="3195250" cy="1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575" y="3249100"/>
            <a:ext cx="3155323" cy="16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5">
            <a:alphaModFix/>
          </a:blip>
          <a:srcRect b="37880" l="0" r="0" t="27437"/>
          <a:stretch/>
        </p:blipFill>
        <p:spPr>
          <a:xfrm>
            <a:off x="4572002" y="283728"/>
            <a:ext cx="1835401" cy="6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75" y="2114699"/>
            <a:ext cx="38275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2174" y="1786749"/>
            <a:ext cx="528850" cy="5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Setup and Data Migration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75" y="420075"/>
            <a:ext cx="2163999" cy="21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700" y="1793000"/>
            <a:ext cx="1768349" cy="1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788" y="3269937"/>
            <a:ext cx="1932174" cy="19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1416500" y="820025"/>
            <a:ext cx="41691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Amazon RDS Database Setup: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Centralized database for project members.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Details: Endpoint in us-east-2, Port 3306, Publicly Accessible.</a:t>
            </a:r>
            <a:endParaRPr sz="1200"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416500" y="2107925"/>
            <a:ext cx="41691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MySQL Data Migration: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Transferred cleaned dataset to RDS.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Steps: Convert CSV to SQL, established keys, imported data, and validated post-migration integrity.</a:t>
            </a:r>
            <a:endParaRPr sz="1200"/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1416500" y="3246425"/>
            <a:ext cx="41691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 Connection:</a:t>
            </a:r>
            <a:endParaRPr sz="1200"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6">
            <a:alphaModFix/>
          </a:blip>
          <a:srcRect b="24628" l="6049" r="6530" t="31100"/>
          <a:stretch/>
        </p:blipFill>
        <p:spPr>
          <a:xfrm>
            <a:off x="1599500" y="3561350"/>
            <a:ext cx="2912501" cy="14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686600" y="1468025"/>
            <a:ext cx="44934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SzPct val="49122"/>
              <a:buChar char="●"/>
            </a:pPr>
            <a:r>
              <a:rPr b="1" lang="en" sz="2850"/>
              <a:t>Goal:</a:t>
            </a:r>
            <a:r>
              <a:rPr b="1" lang="en" sz="1400"/>
              <a:t> </a:t>
            </a:r>
            <a:r>
              <a:rPr lang="en" sz="1900"/>
              <a:t>Streamline dataset for efficient analysis and reduce redundancy.</a:t>
            </a:r>
            <a:br>
              <a:rPr lang="en" sz="2200"/>
            </a:br>
            <a:endParaRPr sz="2200"/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SzPct val="49122"/>
              <a:buChar char="●"/>
            </a:pPr>
            <a:r>
              <a:rPr b="1" lang="en" sz="2850"/>
              <a:t>Techniques</a:t>
            </a:r>
            <a:r>
              <a:rPr b="1" lang="en" sz="3850"/>
              <a:t>:</a:t>
            </a:r>
            <a:r>
              <a:rPr b="1" lang="en" sz="1400"/>
              <a:t> </a:t>
            </a:r>
            <a:r>
              <a:rPr lang="en" sz="1900"/>
              <a:t>Used Amazon RDS with MySQL, refined data structure with primary and foreign keys.</a:t>
            </a:r>
            <a:br>
              <a:rPr lang="en" sz="1900"/>
            </a:br>
            <a:endParaRPr sz="1900"/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SzPct val="54901"/>
              <a:buChar char="●"/>
            </a:pPr>
            <a:r>
              <a:rPr b="1" lang="en" sz="2550"/>
              <a:t>Achievements:</a:t>
            </a:r>
            <a:r>
              <a:rPr lang="en" sz="2550"/>
              <a:t> </a:t>
            </a:r>
            <a:r>
              <a:rPr lang="en" sz="1900"/>
              <a:t>Improved data consistency and query efficiency.</a:t>
            </a:r>
            <a:br>
              <a:rPr lang="en" sz="1900"/>
            </a:br>
            <a:endParaRPr sz="1900"/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SzPct val="54901"/>
              <a:buChar char="●"/>
            </a:pPr>
            <a:r>
              <a:rPr b="1" lang="en" sz="2550"/>
              <a:t>Model: </a:t>
            </a:r>
            <a:r>
              <a:rPr lang="en" sz="1900"/>
              <a:t>Established key relationships (e.g., job_postings to companies) adhering to Third Normal Form (3NF).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 &amp; Relational Model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25" y="939713"/>
            <a:ext cx="2703175" cy="40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88250" y="301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Part I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288250" y="980225"/>
            <a:ext cx="66831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Data Filtering: </a:t>
            </a:r>
            <a:r>
              <a:rPr lang="en"/>
              <a:t>The primary dataset was filtered to include only data science-related roles.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Skills Extraction: </a:t>
            </a:r>
            <a:r>
              <a:rPr lang="en"/>
              <a:t>Skills mentioned in job descriptions were extracted to compile a list of relevant qualifications.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Focus on Top Job Listings: </a:t>
            </a:r>
            <a:r>
              <a:rPr lang="en"/>
              <a:t>The analysis concentrated on the most-viewed job listings by calculating the 75th percentile of views.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Skills Ranking Table: </a:t>
            </a:r>
            <a:r>
              <a:rPr lang="en"/>
              <a:t> A table was created to rank the skills based on their frequency within these highly viewed job listings, providing insights into the most valued qualifications.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50" y="3179925"/>
            <a:ext cx="3049575" cy="19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75" y="3535600"/>
            <a:ext cx="4907574" cy="1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Part I Results 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297500" y="1003425"/>
            <a:ext cx="7038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most viewed (and plausibly most desirable) data science-related postings, many of the skills are not technical at all! In fact, of the top 3 skills, 2 are "communication" and "understanding." 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50" y="1959799"/>
            <a:ext cx="3712275" cy="2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075" y="2057043"/>
            <a:ext cx="3513324" cy="244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Part II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165200" y="1021925"/>
            <a:ext cx="71274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>
                <a:highlight>
                  <a:schemeClr val="dk1"/>
                </a:highlight>
              </a:rPr>
              <a:t>Next, all data science job postings were considered to assess skills across the entire spectrum.</a:t>
            </a:r>
            <a:endParaRPr>
              <a:highlight>
                <a:schemeClr val="dk1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lang="en">
                <a:highlight>
                  <a:schemeClr val="dk1"/>
                </a:highlight>
              </a:rPr>
              <a:t>Data Science Skills Overview: </a:t>
            </a:r>
            <a:r>
              <a:rPr lang="en">
                <a:highlight>
                  <a:schemeClr val="dk1"/>
                </a:highlight>
              </a:rPr>
              <a:t>The dataset was analyzed to identify the most frequently occurring skills for data science job postings.</a:t>
            </a:r>
            <a:endParaRPr>
              <a:highlight>
                <a:schemeClr val="dk1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lang="en">
                <a:highlight>
                  <a:schemeClr val="dk1"/>
                </a:highlight>
              </a:rPr>
              <a:t>Counting Skills:</a:t>
            </a:r>
            <a:r>
              <a:rPr lang="en">
                <a:highlight>
                  <a:schemeClr val="dk1"/>
                </a:highlight>
              </a:rPr>
              <a:t> The skills extracted from all job descriptions were tokenized, counted, and ranked in descending order.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